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Kollektif" charset="1" panose="020B0604020101010102"/>
      <p:regular r:id="rId14"/>
    </p:embeddedFont>
    <p:embeddedFont>
      <p:font typeface="Kollektif Bold" charset="1" panose="020B0604020101010102"/>
      <p:regular r:id="rId15"/>
    </p:embeddedFont>
    <p:embeddedFont>
      <p:font typeface="Kollektif Italics" charset="1" panose="020B0604020101010102"/>
      <p:regular r:id="rId16"/>
    </p:embeddedFont>
    <p:embeddedFont>
      <p:font typeface="Kollektif Bold Italics" charset="1" panose="020B0604020101010102"/>
      <p:regular r:id="rId17"/>
    </p:embeddedFont>
    <p:embeddedFont>
      <p:font typeface="Open Sans Extra Bold" charset="1" panose="020B0906030804020204"/>
      <p:regular r:id="rId18"/>
    </p:embeddedFont>
    <p:embeddedFont>
      <p:font typeface="Open Sans Extra Bold Italics" charset="1" panose="020B0906030804020204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Light" charset="1" panose="020B0306030504020204"/>
      <p:regular r:id="rId24"/>
    </p:embeddedFont>
    <p:embeddedFont>
      <p:font typeface="Open Sans Light Italics" charset="1" panose="020B0306030504020204"/>
      <p:regular r:id="rId25"/>
    </p:embeddedFont>
    <p:embeddedFont>
      <p:font typeface="Open Sans Ultra-Bold" charset="1" panose="00000000000000000000"/>
      <p:regular r:id="rId26"/>
    </p:embeddedFont>
    <p:embeddedFont>
      <p:font typeface="Open Sans Ultra-Bold Italic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8.png" Type="http://schemas.openxmlformats.org/officeDocument/2006/relationships/image"/><Relationship Id="rId4" Target="../media/image10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8851" y="-226603"/>
            <a:ext cx="18600451" cy="9811738"/>
          </a:xfrm>
          <a:custGeom>
            <a:avLst/>
            <a:gdLst/>
            <a:ahLst/>
            <a:cxnLst/>
            <a:rect r="r" b="b" t="t" l="l"/>
            <a:pathLst>
              <a:path h="9811738" w="18600451">
                <a:moveTo>
                  <a:pt x="0" y="0"/>
                </a:moveTo>
                <a:lnTo>
                  <a:pt x="18600451" y="0"/>
                </a:lnTo>
                <a:lnTo>
                  <a:pt x="18600451" y="9811738"/>
                </a:lnTo>
                <a:lnTo>
                  <a:pt x="0" y="9811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8100000">
            <a:off x="-5186003" y="5709562"/>
            <a:ext cx="22404652" cy="6570600"/>
            <a:chOff x="0" y="0"/>
            <a:chExt cx="35276568" cy="103455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276569" cy="10345540"/>
            </a:xfrm>
            <a:custGeom>
              <a:avLst/>
              <a:gdLst/>
              <a:ahLst/>
              <a:cxnLst/>
              <a:rect r="r" b="b" t="t" l="l"/>
              <a:pathLst>
                <a:path h="10345540" w="35276569">
                  <a:moveTo>
                    <a:pt x="0" y="0"/>
                  </a:moveTo>
                  <a:lnTo>
                    <a:pt x="35276569" y="0"/>
                  </a:lnTo>
                  <a:lnTo>
                    <a:pt x="35276569" y="10345540"/>
                  </a:lnTo>
                  <a:lnTo>
                    <a:pt x="0" y="10345540"/>
                  </a:lnTo>
                  <a:close/>
                </a:path>
              </a:pathLst>
            </a:custGeom>
            <a:solidFill>
              <a:srgbClr val="F1EFE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8746050" y="7905654"/>
            <a:ext cx="250859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75"/>
              </a:lnSpc>
            </a:pPr>
            <a:r>
              <a:rPr lang="en-US" sz="2625" spc="52">
                <a:solidFill>
                  <a:srgbClr val="192954"/>
                </a:solidFill>
                <a:latin typeface="Aileron Regular"/>
              </a:rPr>
              <a:t>Date du rapport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700000">
            <a:off x="-5778689" y="1818391"/>
            <a:ext cx="17841191" cy="9666520"/>
          </a:xfrm>
          <a:custGeom>
            <a:avLst/>
            <a:gdLst/>
            <a:ahLst/>
            <a:cxnLst/>
            <a:rect r="r" b="b" t="t" l="l"/>
            <a:pathLst>
              <a:path h="9666520" w="17841191">
                <a:moveTo>
                  <a:pt x="0" y="0"/>
                </a:moveTo>
                <a:lnTo>
                  <a:pt x="17841191" y="0"/>
                </a:lnTo>
                <a:lnTo>
                  <a:pt x="17841191" y="9666520"/>
                </a:lnTo>
                <a:lnTo>
                  <a:pt x="0" y="9666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193" t="-27229" r="-2186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2122331" y="4121331"/>
            <a:ext cx="6165669" cy="6165669"/>
          </a:xfrm>
          <a:custGeom>
            <a:avLst/>
            <a:gdLst/>
            <a:ahLst/>
            <a:cxnLst/>
            <a:rect r="r" b="b" t="t" l="l"/>
            <a:pathLst>
              <a:path h="6165669" w="6165669">
                <a:moveTo>
                  <a:pt x="0" y="0"/>
                </a:moveTo>
                <a:lnTo>
                  <a:pt x="6165669" y="0"/>
                </a:lnTo>
                <a:lnTo>
                  <a:pt x="6165669" y="6165669"/>
                </a:lnTo>
                <a:lnTo>
                  <a:pt x="0" y="6165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700000">
            <a:off x="11674653" y="6211412"/>
            <a:ext cx="11602435" cy="6523147"/>
          </a:xfrm>
          <a:custGeom>
            <a:avLst/>
            <a:gdLst/>
            <a:ahLst/>
            <a:cxnLst/>
            <a:rect r="r" b="b" t="t" l="l"/>
            <a:pathLst>
              <a:path h="6523147" w="11602435">
                <a:moveTo>
                  <a:pt x="0" y="0"/>
                </a:moveTo>
                <a:lnTo>
                  <a:pt x="11602435" y="0"/>
                </a:lnTo>
                <a:lnTo>
                  <a:pt x="11602435" y="6523147"/>
                </a:lnTo>
                <a:lnTo>
                  <a:pt x="0" y="6523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8851" y="3967147"/>
            <a:ext cx="10119112" cy="204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01"/>
              </a:lnSpc>
            </a:pPr>
            <a:r>
              <a:rPr lang="en-US" sz="7524">
                <a:solidFill>
                  <a:srgbClr val="F4F4F4"/>
                </a:solidFill>
                <a:latin typeface="Kollektif Bold"/>
              </a:rPr>
              <a:t>Projet d’étude :</a:t>
            </a:r>
          </a:p>
          <a:p>
            <a:pPr algn="l">
              <a:lnSpc>
                <a:spcPts val="7901"/>
              </a:lnSpc>
            </a:pPr>
            <a:r>
              <a:rPr lang="en-US" sz="7524">
                <a:solidFill>
                  <a:srgbClr val="F4F4F4"/>
                </a:solidFill>
                <a:latin typeface="Kollektif Bold"/>
              </a:rPr>
              <a:t>Le Covid-19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81455" y="9415836"/>
            <a:ext cx="2262283" cy="513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81"/>
              </a:lnSpc>
            </a:pPr>
            <a:r>
              <a:rPr lang="en-US" sz="3058" spc="61">
                <a:solidFill>
                  <a:srgbClr val="F4F4F4"/>
                </a:solidFill>
                <a:latin typeface="Aileron Regular"/>
              </a:rPr>
              <a:t>2023-2024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8851" y="8997500"/>
            <a:ext cx="4287414" cy="94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0"/>
              </a:lnSpc>
            </a:pPr>
            <a:r>
              <a:rPr lang="en-US" sz="2714" spc="54">
                <a:solidFill>
                  <a:srgbClr val="FCFDFC"/>
                </a:solidFill>
                <a:latin typeface="Aileron Regular"/>
              </a:rPr>
              <a:t>GUNDUZ Maxime</a:t>
            </a:r>
          </a:p>
          <a:p>
            <a:pPr algn="just">
              <a:lnSpc>
                <a:spcPts val="3800"/>
              </a:lnSpc>
            </a:pPr>
            <a:r>
              <a:rPr lang="en-US" sz="2714" spc="54">
                <a:solidFill>
                  <a:srgbClr val="FCFDFC"/>
                </a:solidFill>
                <a:latin typeface="Aileron Regular"/>
              </a:rPr>
              <a:t>M’</a:t>
            </a:r>
            <a:r>
              <a:rPr lang="en-US" sz="2714" spc="54">
                <a:solidFill>
                  <a:srgbClr val="FCFDFC"/>
                </a:solidFill>
                <a:latin typeface="Aileron Regular"/>
              </a:rPr>
              <a:t>PEMBELE Dieuleveut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4576" y="5958348"/>
            <a:ext cx="5774446" cy="46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0"/>
              </a:lnSpc>
            </a:pPr>
            <a:r>
              <a:rPr lang="en-US" sz="2714" spc="54">
                <a:solidFill>
                  <a:srgbClr val="FCFDFC"/>
                </a:solidFill>
                <a:latin typeface="Aileron Regular"/>
              </a:rPr>
              <a:t>Supervisé par Mme. MARIN Julie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450" y="-4958"/>
            <a:ext cx="18330450" cy="774987"/>
            <a:chOff x="0" y="0"/>
            <a:chExt cx="4827773" cy="2041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7773" cy="204112"/>
            </a:xfrm>
            <a:custGeom>
              <a:avLst/>
              <a:gdLst/>
              <a:ahLst/>
              <a:cxnLst/>
              <a:rect r="r" b="b" t="t" l="l"/>
              <a:pathLst>
                <a:path h="204112" w="4827773">
                  <a:moveTo>
                    <a:pt x="0" y="0"/>
                  </a:moveTo>
                  <a:lnTo>
                    <a:pt x="4827773" y="0"/>
                  </a:lnTo>
                  <a:lnTo>
                    <a:pt x="4827773" y="204112"/>
                  </a:lnTo>
                  <a:lnTo>
                    <a:pt x="0" y="204112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27773" cy="251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Open Sans Extra Bold"/>
                </a:rPr>
                <a:t>Similarité du rapport nombre de décès/nombre de cas entre les pays de l'UE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9139" y="1028700"/>
            <a:ext cx="10201234" cy="7132732"/>
          </a:xfrm>
          <a:custGeom>
            <a:avLst/>
            <a:gdLst/>
            <a:ahLst/>
            <a:cxnLst/>
            <a:rect r="r" b="b" t="t" l="l"/>
            <a:pathLst>
              <a:path h="7132732" w="10201234">
                <a:moveTo>
                  <a:pt x="0" y="0"/>
                </a:moveTo>
                <a:lnTo>
                  <a:pt x="10201233" y="0"/>
                </a:lnTo>
                <a:lnTo>
                  <a:pt x="10201233" y="7132732"/>
                </a:lnTo>
                <a:lnTo>
                  <a:pt x="0" y="7132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3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3641" y="9555693"/>
            <a:ext cx="11737874" cy="46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US" sz="2714" spc="54">
                <a:solidFill>
                  <a:srgbClr val="000000"/>
                </a:solidFill>
                <a:latin typeface="Aileron Regular"/>
              </a:rPr>
              <a:t>M1 Informatique Médical : GUNDUZ Maxime, M’PEMBELLA Dieuleveut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9113" y="8075707"/>
            <a:ext cx="8595241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Open Sans Bold"/>
              </a:rPr>
              <a:t>Analyse des résidus de l'ANOVA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627728" y="382536"/>
            <a:ext cx="5509791" cy="9287555"/>
          </a:xfrm>
          <a:custGeom>
            <a:avLst/>
            <a:gdLst/>
            <a:ahLst/>
            <a:cxnLst/>
            <a:rect r="r" b="b" t="t" l="l"/>
            <a:pathLst>
              <a:path h="9287555" w="5509791">
                <a:moveTo>
                  <a:pt x="0" y="0"/>
                </a:moveTo>
                <a:lnTo>
                  <a:pt x="5509791" y="0"/>
                </a:lnTo>
                <a:lnTo>
                  <a:pt x="5509791" y="9287555"/>
                </a:lnTo>
                <a:lnTo>
                  <a:pt x="0" y="92875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282" t="0" r="-3428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2756150" y="4442843"/>
            <a:ext cx="2514600" cy="2514600"/>
          </a:xfrm>
          <a:custGeom>
            <a:avLst/>
            <a:gdLst/>
            <a:ahLst/>
            <a:cxnLst/>
            <a:rect r="r" b="b" t="t" l="l"/>
            <a:pathLst>
              <a:path h="2514600" w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598363" y="1028700"/>
            <a:ext cx="1186987" cy="1186987"/>
          </a:xfrm>
          <a:custGeom>
            <a:avLst/>
            <a:gdLst/>
            <a:ahLst/>
            <a:cxnLst/>
            <a:rect r="r" b="b" t="t" l="l"/>
            <a:pathLst>
              <a:path h="1186987" w="1186987">
                <a:moveTo>
                  <a:pt x="0" y="0"/>
                </a:moveTo>
                <a:lnTo>
                  <a:pt x="1186987" y="0"/>
                </a:lnTo>
                <a:lnTo>
                  <a:pt x="1186987" y="1186987"/>
                </a:lnTo>
                <a:lnTo>
                  <a:pt x="0" y="118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785350" y="9555693"/>
            <a:ext cx="340223" cy="52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81"/>
              </a:lnSpc>
            </a:pPr>
            <a:r>
              <a:rPr lang="en-US" sz="3058" spc="61">
                <a:solidFill>
                  <a:srgbClr val="192954"/>
                </a:solidFill>
                <a:latin typeface="Aileron Regular Bold"/>
              </a:rPr>
              <a:t>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66235" y="1283781"/>
            <a:ext cx="4342567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Open Sans Bold"/>
              </a:rPr>
              <a:t>Test de Shapiro: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56150" y="2180339"/>
            <a:ext cx="4868585" cy="226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Open Sans"/>
              </a:rPr>
              <a:t>P-valeur = 2.72e-29</a:t>
            </a:r>
          </a:p>
          <a:p>
            <a:pPr>
              <a:lnSpc>
                <a:spcPts val="6020"/>
              </a:lnSpc>
            </a:pPr>
          </a:p>
          <a:p>
            <a:pPr marL="0" indent="0" lvl="0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Open Sans"/>
              </a:rPr>
              <a:t>P-value &lt; 0.05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95198" y="6615728"/>
            <a:ext cx="4781312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Open Sans Bold"/>
              </a:rPr>
              <a:t>Test de Kruskall :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38938" y="7268508"/>
            <a:ext cx="4868585" cy="226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Open Sans"/>
              </a:rPr>
              <a:t>P-valeur = 6.31e-02</a:t>
            </a:r>
          </a:p>
          <a:p>
            <a:pPr>
              <a:lnSpc>
                <a:spcPts val="6020"/>
              </a:lnSpc>
            </a:pPr>
          </a:p>
          <a:p>
            <a:pPr marL="0" indent="0" lvl="0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Open Sans"/>
              </a:rPr>
              <a:t>P_value &gt; 0.05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938586" y="6081521"/>
            <a:ext cx="1186987" cy="1186987"/>
          </a:xfrm>
          <a:custGeom>
            <a:avLst/>
            <a:gdLst/>
            <a:ahLst/>
            <a:cxnLst/>
            <a:rect r="r" b="b" t="t" l="l"/>
            <a:pathLst>
              <a:path h="1186987" w="1186987">
                <a:moveTo>
                  <a:pt x="0" y="0"/>
                </a:moveTo>
                <a:lnTo>
                  <a:pt x="1186986" y="0"/>
                </a:lnTo>
                <a:lnTo>
                  <a:pt x="1186986" y="1186987"/>
                </a:lnTo>
                <a:lnTo>
                  <a:pt x="0" y="118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383957" y="7815546"/>
            <a:ext cx="998666" cy="998666"/>
          </a:xfrm>
          <a:custGeom>
            <a:avLst/>
            <a:gdLst/>
            <a:ahLst/>
            <a:cxnLst/>
            <a:rect r="r" b="b" t="t" l="l"/>
            <a:pathLst>
              <a:path h="998666" w="998666">
                <a:moveTo>
                  <a:pt x="0" y="0"/>
                </a:moveTo>
                <a:lnTo>
                  <a:pt x="998666" y="0"/>
                </a:lnTo>
                <a:lnTo>
                  <a:pt x="998666" y="998666"/>
                </a:lnTo>
                <a:lnTo>
                  <a:pt x="0" y="9986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450" y="-4958"/>
            <a:ext cx="18330450" cy="774987"/>
            <a:chOff x="0" y="0"/>
            <a:chExt cx="4827773" cy="2041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7773" cy="204112"/>
            </a:xfrm>
            <a:custGeom>
              <a:avLst/>
              <a:gdLst/>
              <a:ahLst/>
              <a:cxnLst/>
              <a:rect r="r" b="b" t="t" l="l"/>
              <a:pathLst>
                <a:path h="204112" w="4827773">
                  <a:moveTo>
                    <a:pt x="0" y="0"/>
                  </a:moveTo>
                  <a:lnTo>
                    <a:pt x="4827773" y="0"/>
                  </a:lnTo>
                  <a:lnTo>
                    <a:pt x="4827773" y="204112"/>
                  </a:lnTo>
                  <a:lnTo>
                    <a:pt x="0" y="204112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27773" cy="251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Open Sans Extra Bold"/>
                </a:rPr>
                <a:t>Études de corrélation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3641" y="9555693"/>
            <a:ext cx="11737874" cy="46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US" sz="2714" spc="54">
                <a:solidFill>
                  <a:srgbClr val="000000"/>
                </a:solidFill>
                <a:latin typeface="Aileron Regular"/>
              </a:rPr>
              <a:t>M1 Informatique Médical : GUNDUZ Maxime, M’PEMBELLA Dieuleveut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367880" y="557910"/>
            <a:ext cx="5509791" cy="9287555"/>
          </a:xfrm>
          <a:custGeom>
            <a:avLst/>
            <a:gdLst/>
            <a:ahLst/>
            <a:cxnLst/>
            <a:rect r="r" b="b" t="t" l="l"/>
            <a:pathLst>
              <a:path h="9287555" w="5509791">
                <a:moveTo>
                  <a:pt x="0" y="0"/>
                </a:moveTo>
                <a:lnTo>
                  <a:pt x="5509790" y="0"/>
                </a:lnTo>
                <a:lnTo>
                  <a:pt x="5509790" y="9287555"/>
                </a:lnTo>
                <a:lnTo>
                  <a:pt x="0" y="928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282" t="0" r="-3428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26351" y="5811202"/>
            <a:ext cx="2945879" cy="2356703"/>
          </a:xfrm>
          <a:custGeom>
            <a:avLst/>
            <a:gdLst/>
            <a:ahLst/>
            <a:cxnLst/>
            <a:rect r="r" b="b" t="t" l="l"/>
            <a:pathLst>
              <a:path h="2356703" w="2945879">
                <a:moveTo>
                  <a:pt x="0" y="0"/>
                </a:moveTo>
                <a:lnTo>
                  <a:pt x="2945879" y="0"/>
                </a:lnTo>
                <a:lnTo>
                  <a:pt x="2945879" y="2356703"/>
                </a:lnTo>
                <a:lnTo>
                  <a:pt x="0" y="235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785350" y="9555693"/>
            <a:ext cx="340223" cy="52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81"/>
              </a:lnSpc>
            </a:pPr>
            <a:r>
              <a:rPr lang="en-US" sz="3058" spc="61">
                <a:solidFill>
                  <a:srgbClr val="192954"/>
                </a:solidFill>
                <a:latin typeface="Aileron Regular Bold"/>
              </a:rPr>
              <a:t>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70563" y="1160177"/>
            <a:ext cx="329731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Cas-Décès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41433" y="2351939"/>
            <a:ext cx="5715714" cy="4305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73"/>
              </a:lnSpc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Coefficient = 0.5677285</a:t>
            </a:r>
          </a:p>
          <a:p>
            <a:pPr algn="just">
              <a:lnSpc>
                <a:spcPts val="5773"/>
              </a:lnSpc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P-valeur  : &lt; 2.2e-16</a:t>
            </a:r>
          </a:p>
          <a:p>
            <a:pPr algn="just">
              <a:lnSpc>
                <a:spcPts val="5773"/>
              </a:lnSpc>
            </a:pPr>
          </a:p>
          <a:p>
            <a:pPr algn="just">
              <a:lnSpc>
                <a:spcPts val="5773"/>
              </a:lnSpc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P-valeur &lt; 0.05</a:t>
            </a:r>
          </a:p>
          <a:p>
            <a:pPr algn="just">
              <a:lnSpc>
                <a:spcPts val="5773"/>
              </a:lnSpc>
            </a:pPr>
          </a:p>
          <a:p>
            <a:pPr algn="just" marL="0" indent="0" lvl="0">
              <a:lnSpc>
                <a:spcPts val="5773"/>
              </a:lnSpc>
              <a:spcBef>
                <a:spcPct val="0"/>
              </a:spcBef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41305" y="1160177"/>
            <a:ext cx="681799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 Cas-Population 2019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16372" y="2351939"/>
            <a:ext cx="5715714" cy="4305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73"/>
              </a:lnSpc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Coefficient = 0.3688516</a:t>
            </a:r>
          </a:p>
          <a:p>
            <a:pPr algn="just">
              <a:lnSpc>
                <a:spcPts val="5773"/>
              </a:lnSpc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P-valeur  =  4.52e-282</a:t>
            </a:r>
          </a:p>
          <a:p>
            <a:pPr algn="just">
              <a:lnSpc>
                <a:spcPts val="5773"/>
              </a:lnSpc>
            </a:pPr>
          </a:p>
          <a:p>
            <a:pPr algn="just">
              <a:lnSpc>
                <a:spcPts val="5773"/>
              </a:lnSpc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P-valeur &lt; 0.05</a:t>
            </a:r>
          </a:p>
          <a:p>
            <a:pPr algn="just">
              <a:lnSpc>
                <a:spcPts val="5773"/>
              </a:lnSpc>
            </a:pPr>
          </a:p>
          <a:p>
            <a:pPr algn="just" marL="0" indent="0" lvl="0">
              <a:lnSpc>
                <a:spcPts val="5773"/>
              </a:lnSpc>
              <a:spcBef>
                <a:spcPct val="0"/>
              </a:spcBef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657148" y="2418614"/>
            <a:ext cx="897760" cy="718208"/>
          </a:xfrm>
          <a:custGeom>
            <a:avLst/>
            <a:gdLst/>
            <a:ahLst/>
            <a:cxnLst/>
            <a:rect r="r" b="b" t="t" l="l"/>
            <a:pathLst>
              <a:path h="718208" w="897760">
                <a:moveTo>
                  <a:pt x="0" y="0"/>
                </a:moveTo>
                <a:lnTo>
                  <a:pt x="897760" y="0"/>
                </a:lnTo>
                <a:lnTo>
                  <a:pt x="897760" y="718209"/>
                </a:lnTo>
                <a:lnTo>
                  <a:pt x="0" y="718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401290" y="5811202"/>
            <a:ext cx="2945879" cy="2356703"/>
          </a:xfrm>
          <a:custGeom>
            <a:avLst/>
            <a:gdLst/>
            <a:ahLst/>
            <a:cxnLst/>
            <a:rect r="r" b="b" t="t" l="l"/>
            <a:pathLst>
              <a:path h="2356703" w="2945879">
                <a:moveTo>
                  <a:pt x="0" y="0"/>
                </a:moveTo>
                <a:lnTo>
                  <a:pt x="2945879" y="0"/>
                </a:lnTo>
                <a:lnTo>
                  <a:pt x="2945879" y="2356703"/>
                </a:lnTo>
                <a:lnTo>
                  <a:pt x="0" y="235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810420" y="2418614"/>
            <a:ext cx="897760" cy="718208"/>
          </a:xfrm>
          <a:custGeom>
            <a:avLst/>
            <a:gdLst/>
            <a:ahLst/>
            <a:cxnLst/>
            <a:rect r="r" b="b" t="t" l="l"/>
            <a:pathLst>
              <a:path h="718208" w="897760">
                <a:moveTo>
                  <a:pt x="0" y="0"/>
                </a:moveTo>
                <a:lnTo>
                  <a:pt x="897760" y="0"/>
                </a:lnTo>
                <a:lnTo>
                  <a:pt x="897760" y="718209"/>
                </a:lnTo>
                <a:lnTo>
                  <a:pt x="0" y="718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450" y="-4958"/>
            <a:ext cx="18330450" cy="774987"/>
            <a:chOff x="0" y="0"/>
            <a:chExt cx="4827773" cy="2041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7773" cy="204112"/>
            </a:xfrm>
            <a:custGeom>
              <a:avLst/>
              <a:gdLst/>
              <a:ahLst/>
              <a:cxnLst/>
              <a:rect r="r" b="b" t="t" l="l"/>
              <a:pathLst>
                <a:path h="204112" w="4827773">
                  <a:moveTo>
                    <a:pt x="0" y="0"/>
                  </a:moveTo>
                  <a:lnTo>
                    <a:pt x="4827773" y="0"/>
                  </a:lnTo>
                  <a:lnTo>
                    <a:pt x="4827773" y="204112"/>
                  </a:lnTo>
                  <a:lnTo>
                    <a:pt x="0" y="204112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27773" cy="251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Open Sans Extra Bold"/>
                </a:rPr>
                <a:t>Discussion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4389197" cy="4389197"/>
          </a:xfrm>
          <a:custGeom>
            <a:avLst/>
            <a:gdLst/>
            <a:ahLst/>
            <a:cxnLst/>
            <a:rect r="r" b="b" t="t" l="l"/>
            <a:pathLst>
              <a:path h="4389197" w="4389197">
                <a:moveTo>
                  <a:pt x="0" y="0"/>
                </a:moveTo>
                <a:lnTo>
                  <a:pt x="4389197" y="0"/>
                </a:lnTo>
                <a:lnTo>
                  <a:pt x="4389197" y="4389197"/>
                </a:lnTo>
                <a:lnTo>
                  <a:pt x="0" y="4389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02657" y="1028700"/>
            <a:ext cx="6294087" cy="3025800"/>
          </a:xfrm>
          <a:custGeom>
            <a:avLst/>
            <a:gdLst/>
            <a:ahLst/>
            <a:cxnLst/>
            <a:rect r="r" b="b" t="t" l="l"/>
            <a:pathLst>
              <a:path h="3025800" w="6294087">
                <a:moveTo>
                  <a:pt x="0" y="0"/>
                </a:moveTo>
                <a:lnTo>
                  <a:pt x="6294086" y="0"/>
                </a:lnTo>
                <a:lnTo>
                  <a:pt x="6294086" y="3025800"/>
                </a:lnTo>
                <a:lnTo>
                  <a:pt x="0" y="3025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82451" y="1512783"/>
            <a:ext cx="1376412" cy="1376412"/>
          </a:xfrm>
          <a:custGeom>
            <a:avLst/>
            <a:gdLst/>
            <a:ahLst/>
            <a:cxnLst/>
            <a:rect r="r" b="b" t="t" l="l"/>
            <a:pathLst>
              <a:path h="1376412" w="1376412">
                <a:moveTo>
                  <a:pt x="0" y="0"/>
                </a:moveTo>
                <a:lnTo>
                  <a:pt x="1376412" y="0"/>
                </a:lnTo>
                <a:lnTo>
                  <a:pt x="1376412" y="1376412"/>
                </a:lnTo>
                <a:lnTo>
                  <a:pt x="0" y="1376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33138" y="2420231"/>
            <a:ext cx="1969519" cy="1713637"/>
          </a:xfrm>
          <a:custGeom>
            <a:avLst/>
            <a:gdLst/>
            <a:ahLst/>
            <a:cxnLst/>
            <a:rect r="r" b="b" t="t" l="l"/>
            <a:pathLst>
              <a:path h="1713637" w="1969519">
                <a:moveTo>
                  <a:pt x="0" y="0"/>
                </a:moveTo>
                <a:lnTo>
                  <a:pt x="1969519" y="0"/>
                </a:lnTo>
                <a:lnTo>
                  <a:pt x="1969519" y="1713636"/>
                </a:lnTo>
                <a:lnTo>
                  <a:pt x="0" y="1713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9147" y="1807969"/>
            <a:ext cx="839105" cy="1643235"/>
          </a:xfrm>
          <a:custGeom>
            <a:avLst/>
            <a:gdLst/>
            <a:ahLst/>
            <a:cxnLst/>
            <a:rect r="r" b="b" t="t" l="l"/>
            <a:pathLst>
              <a:path h="1643235" w="839105">
                <a:moveTo>
                  <a:pt x="0" y="0"/>
                </a:moveTo>
                <a:lnTo>
                  <a:pt x="839106" y="0"/>
                </a:lnTo>
                <a:lnTo>
                  <a:pt x="839106" y="1643236"/>
                </a:lnTo>
                <a:lnTo>
                  <a:pt x="0" y="16432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721" t="0" r="-781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77677" y="899391"/>
            <a:ext cx="5277784" cy="5277784"/>
          </a:xfrm>
          <a:custGeom>
            <a:avLst/>
            <a:gdLst/>
            <a:ahLst/>
            <a:cxnLst/>
            <a:rect r="r" b="b" t="t" l="l"/>
            <a:pathLst>
              <a:path h="5277784" w="5277784">
                <a:moveTo>
                  <a:pt x="0" y="0"/>
                </a:moveTo>
                <a:lnTo>
                  <a:pt x="5277784" y="0"/>
                </a:lnTo>
                <a:lnTo>
                  <a:pt x="5277784" y="5277785"/>
                </a:lnTo>
                <a:lnTo>
                  <a:pt x="0" y="5277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961234" y="4943501"/>
            <a:ext cx="3176932" cy="3900912"/>
          </a:xfrm>
          <a:custGeom>
            <a:avLst/>
            <a:gdLst/>
            <a:ahLst/>
            <a:cxnLst/>
            <a:rect r="r" b="b" t="t" l="l"/>
            <a:pathLst>
              <a:path h="3900912" w="3176932">
                <a:moveTo>
                  <a:pt x="0" y="0"/>
                </a:moveTo>
                <a:lnTo>
                  <a:pt x="3176932" y="0"/>
                </a:lnTo>
                <a:lnTo>
                  <a:pt x="3176932" y="3900912"/>
                </a:lnTo>
                <a:lnTo>
                  <a:pt x="0" y="3900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9728" t="0" r="-56124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3641" y="9555693"/>
            <a:ext cx="11737874" cy="46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US" sz="2714" spc="54">
                <a:solidFill>
                  <a:srgbClr val="000000"/>
                </a:solidFill>
                <a:latin typeface="Aileron Regular"/>
              </a:rPr>
              <a:t>M1 Informatique Médical : GUNDUZ Maxime, M’PEMBELLA Dieuleveut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49949" y="9555693"/>
            <a:ext cx="575623" cy="52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81"/>
              </a:lnSpc>
            </a:pPr>
            <a:r>
              <a:rPr lang="en-US" sz="3058" spc="61">
                <a:solidFill>
                  <a:srgbClr val="192954"/>
                </a:solidFill>
                <a:latin typeface="Aileron Regular Bold"/>
              </a:rPr>
              <a:t>10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8641" y="5627447"/>
            <a:ext cx="577709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Taille de la population susceptible d'avoir des maladies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10909" y="5754900"/>
            <a:ext cx="577709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Infrastructure hospitalière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33818" y="3711592"/>
            <a:ext cx="577709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Tourisme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61155" y="8836025"/>
            <a:ext cx="577709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Règles gouvernementales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450" y="-4958"/>
            <a:ext cx="18330450" cy="688887"/>
            <a:chOff x="0" y="0"/>
            <a:chExt cx="4827773" cy="1814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7773" cy="181435"/>
            </a:xfrm>
            <a:custGeom>
              <a:avLst/>
              <a:gdLst/>
              <a:ahLst/>
              <a:cxnLst/>
              <a:rect r="r" b="b" t="t" l="l"/>
              <a:pathLst>
                <a:path h="181435" w="4827773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Open Sans Extra Bold"/>
                </a:rPr>
                <a:t>Sommaire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3641" y="9717618"/>
            <a:ext cx="11737874" cy="46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US" sz="2714" spc="54">
                <a:solidFill>
                  <a:srgbClr val="000000"/>
                </a:solidFill>
                <a:latin typeface="Aileron Regular"/>
              </a:rPr>
              <a:t>M1 Informatique Médical : GUNDUZ Maxime, M’PEMBELLA Dieuleveut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7475" y="792459"/>
            <a:ext cx="16230600" cy="68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3"/>
              </a:lnSpc>
              <a:spcBef>
                <a:spcPct val="0"/>
              </a:spcBef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Introduction</a:t>
            </a:r>
            <a:r>
              <a:rPr lang="en-US" sz="4123">
                <a:solidFill>
                  <a:srgbClr val="000000"/>
                </a:solidFill>
                <a:latin typeface="Open Sans"/>
              </a:rPr>
              <a:t> du contexte...................................................................1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7475" y="2373670"/>
            <a:ext cx="16230600" cy="68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3"/>
              </a:lnSpc>
              <a:spcBef>
                <a:spcPct val="0"/>
              </a:spcBef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Outils et langages utilisés</a:t>
            </a:r>
            <a:r>
              <a:rPr lang="en-US" sz="4123">
                <a:solidFill>
                  <a:srgbClr val="000000"/>
                </a:solidFill>
                <a:latin typeface="Open Sans"/>
              </a:rPr>
              <a:t>..................................................................3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183326"/>
            <a:ext cx="16230600" cy="68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3"/>
              </a:lnSpc>
              <a:spcBef>
                <a:spcPct val="0"/>
              </a:spcBef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La France par rapport aux autres pays de l'UE</a:t>
            </a:r>
            <a:r>
              <a:rPr lang="en-US" sz="4123">
                <a:solidFill>
                  <a:srgbClr val="000000"/>
                </a:solidFill>
                <a:latin typeface="Open Sans"/>
              </a:rPr>
              <a:t>...............................4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7475" y="4132000"/>
            <a:ext cx="16230600" cy="68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3"/>
              </a:lnSpc>
              <a:spcBef>
                <a:spcPct val="0"/>
              </a:spcBef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Evolution du nombre de cas de Covid−19 par mois...............</a:t>
            </a:r>
            <a:r>
              <a:rPr lang="en-US" sz="4123">
                <a:solidFill>
                  <a:srgbClr val="000000"/>
                </a:solidFill>
                <a:latin typeface="Open Sans"/>
              </a:rPr>
              <a:t>........5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903555"/>
            <a:ext cx="16230600" cy="68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3"/>
              </a:lnSpc>
              <a:spcBef>
                <a:spcPct val="0"/>
              </a:spcBef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Evolution du nombre de décès liés au Covid−19 par mois ...........6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694161"/>
            <a:ext cx="16230600" cy="68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3"/>
              </a:lnSpc>
              <a:spcBef>
                <a:spcPct val="0"/>
              </a:spcBef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Evolution du nombre de décès liés au Covid−19 par mois ...........6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7475" y="6465717"/>
            <a:ext cx="16230600" cy="68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3"/>
              </a:lnSpc>
              <a:spcBef>
                <a:spcPct val="0"/>
              </a:spcBef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Evolution du rapport nombre de décès/nombre............................7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7475" y="7237272"/>
            <a:ext cx="16760283" cy="68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3"/>
              </a:lnSpc>
              <a:spcBef>
                <a:spcPct val="0"/>
              </a:spcBef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Similarité du rapport nombre de décès/nombre de cas................8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7475" y="8027878"/>
            <a:ext cx="16760283" cy="68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3"/>
              </a:lnSpc>
              <a:spcBef>
                <a:spcPct val="0"/>
              </a:spcBef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Études de corrélation..........................................................................9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799434"/>
            <a:ext cx="16760283" cy="68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3"/>
              </a:lnSpc>
              <a:spcBef>
                <a:spcPct val="0"/>
              </a:spcBef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Discussion............................................................................................10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7475" y="1602114"/>
            <a:ext cx="20284606" cy="68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3"/>
              </a:lnSpc>
              <a:spcBef>
                <a:spcPct val="0"/>
              </a:spcBef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Méthodologie : Présentation de la population d’étude</a:t>
            </a:r>
            <a:r>
              <a:rPr lang="en-US" sz="4123">
                <a:solidFill>
                  <a:srgbClr val="000000"/>
                </a:solidFill>
                <a:latin typeface="Open Sans"/>
              </a:rPr>
              <a:t>.................2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450" y="-4958"/>
            <a:ext cx="18330450" cy="688887"/>
            <a:chOff x="0" y="0"/>
            <a:chExt cx="4827773" cy="1814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7773" cy="181435"/>
            </a:xfrm>
            <a:custGeom>
              <a:avLst/>
              <a:gdLst/>
              <a:ahLst/>
              <a:cxnLst/>
              <a:rect r="r" b="b" t="t" l="l"/>
              <a:pathLst>
                <a:path h="181435" w="4827773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Open Sans Extra Bold"/>
                </a:rPr>
                <a:t>Plan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3641" y="9555693"/>
            <a:ext cx="11737874" cy="46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US" sz="2714" spc="54">
                <a:solidFill>
                  <a:srgbClr val="000000"/>
                </a:solidFill>
                <a:latin typeface="Aileron Regular"/>
              </a:rPr>
              <a:t>M1 Informatique Médical : GUNDUZ Maxime, M’PEMBELLA Dieuleveut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7475" y="2437515"/>
            <a:ext cx="16230600" cy="68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3"/>
              </a:lnSpc>
              <a:spcBef>
                <a:spcPct val="0"/>
              </a:spcBef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7475" y="3780779"/>
            <a:ext cx="16230600" cy="68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3"/>
              </a:lnSpc>
              <a:spcBef>
                <a:spcPct val="0"/>
              </a:spcBef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Méthodologie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7475" y="5123835"/>
            <a:ext cx="16230600" cy="68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3"/>
              </a:lnSpc>
              <a:spcBef>
                <a:spcPct val="0"/>
              </a:spcBef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Résultats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7475" y="6466890"/>
            <a:ext cx="16230600" cy="68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3"/>
              </a:lnSpc>
              <a:spcBef>
                <a:spcPct val="0"/>
              </a:spcBef>
            </a:pPr>
            <a:r>
              <a:rPr lang="en-US" sz="4123">
                <a:solidFill>
                  <a:srgbClr val="000000"/>
                </a:solidFill>
                <a:latin typeface="Open Sans"/>
              </a:rPr>
              <a:t>Discussion et 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450" y="-4958"/>
            <a:ext cx="18330450" cy="688887"/>
            <a:chOff x="0" y="0"/>
            <a:chExt cx="4827773" cy="1814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7773" cy="181435"/>
            </a:xfrm>
            <a:custGeom>
              <a:avLst/>
              <a:gdLst/>
              <a:ahLst/>
              <a:cxnLst/>
              <a:rect r="r" b="b" t="t" l="l"/>
              <a:pathLst>
                <a:path h="181435" w="4827773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Open Sans Extra Bold"/>
                </a:rPr>
                <a:t>Introduction  du contexte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0281" y="683930"/>
            <a:ext cx="14960795" cy="8803151"/>
          </a:xfrm>
          <a:custGeom>
            <a:avLst/>
            <a:gdLst/>
            <a:ahLst/>
            <a:cxnLst/>
            <a:rect r="r" b="b" t="t" l="l"/>
            <a:pathLst>
              <a:path h="8803151" w="14960795">
                <a:moveTo>
                  <a:pt x="0" y="0"/>
                </a:moveTo>
                <a:lnTo>
                  <a:pt x="14960795" y="0"/>
                </a:lnTo>
                <a:lnTo>
                  <a:pt x="14960795" y="8803151"/>
                </a:lnTo>
                <a:lnTo>
                  <a:pt x="0" y="8803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85350" y="9555693"/>
            <a:ext cx="340223" cy="52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81"/>
              </a:lnSpc>
            </a:pPr>
            <a:r>
              <a:rPr lang="en-US" sz="3058" spc="61">
                <a:solidFill>
                  <a:srgbClr val="192954"/>
                </a:solidFill>
                <a:latin typeface="Aileron Regular Bold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3641" y="9555693"/>
            <a:ext cx="11737874" cy="46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US" sz="2714" spc="54">
                <a:solidFill>
                  <a:srgbClr val="000000"/>
                </a:solidFill>
                <a:latin typeface="Aileron Regular"/>
              </a:rPr>
              <a:t>M1 Informatique Médical : GUNDUZ Maxime, M’PEMBELLA Dieuleveut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330450" cy="688887"/>
            <a:chOff x="0" y="0"/>
            <a:chExt cx="4827773" cy="1814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7773" cy="181435"/>
            </a:xfrm>
            <a:custGeom>
              <a:avLst/>
              <a:gdLst/>
              <a:ahLst/>
              <a:cxnLst/>
              <a:rect r="r" b="b" t="t" l="l"/>
              <a:pathLst>
                <a:path h="181435" w="4827773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Open Sans Extra Bold"/>
                </a:rPr>
                <a:t>Méthodologie : Présentation de la population d’étude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90789" y="862652"/>
            <a:ext cx="12088480" cy="8581385"/>
          </a:xfrm>
          <a:custGeom>
            <a:avLst/>
            <a:gdLst/>
            <a:ahLst/>
            <a:cxnLst/>
            <a:rect r="r" b="b" t="t" l="l"/>
            <a:pathLst>
              <a:path h="8581385" w="12088480">
                <a:moveTo>
                  <a:pt x="0" y="0"/>
                </a:moveTo>
                <a:lnTo>
                  <a:pt x="12088480" y="0"/>
                </a:lnTo>
                <a:lnTo>
                  <a:pt x="12088480" y="8581385"/>
                </a:lnTo>
                <a:lnTo>
                  <a:pt x="0" y="8581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2" r="0" b="-388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827800" y="9560651"/>
            <a:ext cx="340223" cy="52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81"/>
              </a:lnSpc>
            </a:pPr>
            <a:r>
              <a:rPr lang="en-US" sz="3058" spc="61">
                <a:solidFill>
                  <a:srgbClr val="192954"/>
                </a:solidFill>
                <a:latin typeface="Aileron Regular Bold"/>
              </a:rPr>
              <a:t>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6092" y="9560651"/>
            <a:ext cx="11737874" cy="46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US" sz="2714" spc="54">
                <a:solidFill>
                  <a:srgbClr val="000000"/>
                </a:solidFill>
                <a:latin typeface="Aileron Regular"/>
              </a:rPr>
              <a:t>M1 Informatique Médical : GUNDUZ Maxime, M’PEMBELLA Dieuleveut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14850" y="3942080"/>
            <a:ext cx="4715600" cy="2317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Open Sans Bold"/>
              </a:rPr>
              <a:t>27 pays analysés pendant 1 an chaque jour.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450" y="-4958"/>
            <a:ext cx="18330450" cy="747516"/>
            <a:chOff x="0" y="0"/>
            <a:chExt cx="4827773" cy="1968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7773" cy="196877"/>
            </a:xfrm>
            <a:custGeom>
              <a:avLst/>
              <a:gdLst/>
              <a:ahLst/>
              <a:cxnLst/>
              <a:rect r="r" b="b" t="t" l="l"/>
              <a:pathLst>
                <a:path h="196877" w="4827773">
                  <a:moveTo>
                    <a:pt x="0" y="0"/>
                  </a:moveTo>
                  <a:lnTo>
                    <a:pt x="4827773" y="0"/>
                  </a:lnTo>
                  <a:lnTo>
                    <a:pt x="4827773" y="196877"/>
                  </a:lnTo>
                  <a:lnTo>
                    <a:pt x="0" y="196877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27773" cy="244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Open Sans Extra Bold"/>
                </a:rPr>
                <a:t>Méthodologie : Outils et langages utilisés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9941" y="6228562"/>
            <a:ext cx="3584288" cy="2777328"/>
          </a:xfrm>
          <a:custGeom>
            <a:avLst/>
            <a:gdLst/>
            <a:ahLst/>
            <a:cxnLst/>
            <a:rect r="r" b="b" t="t" l="l"/>
            <a:pathLst>
              <a:path h="2777328" w="3584288">
                <a:moveTo>
                  <a:pt x="0" y="0"/>
                </a:moveTo>
                <a:lnTo>
                  <a:pt x="3584288" y="0"/>
                </a:lnTo>
                <a:lnTo>
                  <a:pt x="3584288" y="2777328"/>
                </a:lnTo>
                <a:lnTo>
                  <a:pt x="0" y="277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9956" y="869068"/>
            <a:ext cx="6864344" cy="2409385"/>
          </a:xfrm>
          <a:custGeom>
            <a:avLst/>
            <a:gdLst/>
            <a:ahLst/>
            <a:cxnLst/>
            <a:rect r="r" b="b" t="t" l="l"/>
            <a:pathLst>
              <a:path h="2409385" w="6864344">
                <a:moveTo>
                  <a:pt x="0" y="0"/>
                </a:moveTo>
                <a:lnTo>
                  <a:pt x="6864344" y="0"/>
                </a:lnTo>
                <a:lnTo>
                  <a:pt x="6864344" y="2409385"/>
                </a:lnTo>
                <a:lnTo>
                  <a:pt x="0" y="2409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169941" y="2569785"/>
            <a:ext cx="3812465" cy="3812465"/>
          </a:xfrm>
          <a:custGeom>
            <a:avLst/>
            <a:gdLst/>
            <a:ahLst/>
            <a:cxnLst/>
            <a:rect r="r" b="b" t="t" l="l"/>
            <a:pathLst>
              <a:path h="3812465" w="3812465">
                <a:moveTo>
                  <a:pt x="0" y="0"/>
                </a:moveTo>
                <a:lnTo>
                  <a:pt x="3812465" y="0"/>
                </a:lnTo>
                <a:lnTo>
                  <a:pt x="3812465" y="3812465"/>
                </a:lnTo>
                <a:lnTo>
                  <a:pt x="0" y="3812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04719" y="6228562"/>
            <a:ext cx="2423647" cy="2771429"/>
          </a:xfrm>
          <a:custGeom>
            <a:avLst/>
            <a:gdLst/>
            <a:ahLst/>
            <a:cxnLst/>
            <a:rect r="r" b="b" t="t" l="l"/>
            <a:pathLst>
              <a:path h="2771429" w="2423647">
                <a:moveTo>
                  <a:pt x="0" y="0"/>
                </a:moveTo>
                <a:lnTo>
                  <a:pt x="2423647" y="0"/>
                </a:lnTo>
                <a:lnTo>
                  <a:pt x="2423647" y="2771428"/>
                </a:lnTo>
                <a:lnTo>
                  <a:pt x="0" y="27714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4982406" y="2569785"/>
            <a:ext cx="3812465" cy="3812465"/>
          </a:xfrm>
          <a:custGeom>
            <a:avLst/>
            <a:gdLst/>
            <a:ahLst/>
            <a:cxnLst/>
            <a:rect r="r" b="b" t="t" l="l"/>
            <a:pathLst>
              <a:path h="3812465" w="3812465">
                <a:moveTo>
                  <a:pt x="0" y="0"/>
                </a:moveTo>
                <a:lnTo>
                  <a:pt x="3812465" y="0"/>
                </a:lnTo>
                <a:lnTo>
                  <a:pt x="3812465" y="3812465"/>
                </a:lnTo>
                <a:lnTo>
                  <a:pt x="0" y="3812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21855" y="869068"/>
            <a:ext cx="2828444" cy="2828444"/>
          </a:xfrm>
          <a:custGeom>
            <a:avLst/>
            <a:gdLst/>
            <a:ahLst/>
            <a:cxnLst/>
            <a:rect r="r" b="b" t="t" l="l"/>
            <a:pathLst>
              <a:path h="2828444" w="2828444">
                <a:moveTo>
                  <a:pt x="0" y="0"/>
                </a:moveTo>
                <a:lnTo>
                  <a:pt x="2828444" y="0"/>
                </a:lnTo>
                <a:lnTo>
                  <a:pt x="2828444" y="2828444"/>
                </a:lnTo>
                <a:lnTo>
                  <a:pt x="0" y="2828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14752" y="368801"/>
            <a:ext cx="4578490" cy="4578490"/>
          </a:xfrm>
          <a:custGeom>
            <a:avLst/>
            <a:gdLst/>
            <a:ahLst/>
            <a:cxnLst/>
            <a:rect r="r" b="b" t="t" l="l"/>
            <a:pathLst>
              <a:path h="4578490" w="4578490">
                <a:moveTo>
                  <a:pt x="0" y="0"/>
                </a:moveTo>
                <a:lnTo>
                  <a:pt x="4578491" y="0"/>
                </a:lnTo>
                <a:lnTo>
                  <a:pt x="4578491" y="4578490"/>
                </a:lnTo>
                <a:lnTo>
                  <a:pt x="0" y="45784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0042646" y="3821337"/>
            <a:ext cx="2933298" cy="2933298"/>
          </a:xfrm>
          <a:custGeom>
            <a:avLst/>
            <a:gdLst/>
            <a:ahLst/>
            <a:cxnLst/>
            <a:rect r="r" b="b" t="t" l="l"/>
            <a:pathLst>
              <a:path h="2933298" w="2933298">
                <a:moveTo>
                  <a:pt x="0" y="0"/>
                </a:moveTo>
                <a:lnTo>
                  <a:pt x="2933298" y="0"/>
                </a:lnTo>
                <a:lnTo>
                  <a:pt x="2933298" y="2933298"/>
                </a:lnTo>
                <a:lnTo>
                  <a:pt x="0" y="293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350927" y="6705230"/>
            <a:ext cx="2553070" cy="2553070"/>
          </a:xfrm>
          <a:custGeom>
            <a:avLst/>
            <a:gdLst/>
            <a:ahLst/>
            <a:cxnLst/>
            <a:rect r="r" b="b" t="t" l="l"/>
            <a:pathLst>
              <a:path h="2553070" w="2553070">
                <a:moveTo>
                  <a:pt x="0" y="0"/>
                </a:moveTo>
                <a:lnTo>
                  <a:pt x="2553070" y="0"/>
                </a:lnTo>
                <a:lnTo>
                  <a:pt x="2553070" y="2553070"/>
                </a:lnTo>
                <a:lnTo>
                  <a:pt x="0" y="25530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193243" y="6458111"/>
            <a:ext cx="2233261" cy="2547778"/>
          </a:xfrm>
          <a:custGeom>
            <a:avLst/>
            <a:gdLst/>
            <a:ahLst/>
            <a:cxnLst/>
            <a:rect r="r" b="b" t="t" l="l"/>
            <a:pathLst>
              <a:path h="2547778" w="2233261">
                <a:moveTo>
                  <a:pt x="0" y="0"/>
                </a:moveTo>
                <a:lnTo>
                  <a:pt x="2233260" y="0"/>
                </a:lnTo>
                <a:lnTo>
                  <a:pt x="2233260" y="2547779"/>
                </a:lnTo>
                <a:lnTo>
                  <a:pt x="0" y="25477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785350" y="9555693"/>
            <a:ext cx="340223" cy="52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81"/>
              </a:lnSpc>
            </a:pPr>
            <a:r>
              <a:rPr lang="en-US" sz="3058" spc="61">
                <a:solidFill>
                  <a:srgbClr val="192954"/>
                </a:solidFill>
                <a:latin typeface="Aileron Regular Bold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3641" y="9555693"/>
            <a:ext cx="11737874" cy="46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US" sz="2714" spc="54">
                <a:solidFill>
                  <a:srgbClr val="000000"/>
                </a:solidFill>
                <a:latin typeface="Aileron Regular"/>
              </a:rPr>
              <a:t>M1 Informatique Médical : GUNDUZ Maxime, M’PEMBELLA Dieuleveut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707081" y="6738684"/>
            <a:ext cx="2486161" cy="2486161"/>
          </a:xfrm>
          <a:custGeom>
            <a:avLst/>
            <a:gdLst/>
            <a:ahLst/>
            <a:cxnLst/>
            <a:rect r="r" b="b" t="t" l="l"/>
            <a:pathLst>
              <a:path h="2486161" w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450" y="-4958"/>
            <a:ext cx="18330450" cy="774987"/>
            <a:chOff x="0" y="0"/>
            <a:chExt cx="4827773" cy="2041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7773" cy="204112"/>
            </a:xfrm>
            <a:custGeom>
              <a:avLst/>
              <a:gdLst/>
              <a:ahLst/>
              <a:cxnLst/>
              <a:rect r="r" b="b" t="t" l="l"/>
              <a:pathLst>
                <a:path h="204112" w="4827773">
                  <a:moveTo>
                    <a:pt x="0" y="0"/>
                  </a:moveTo>
                  <a:lnTo>
                    <a:pt x="4827773" y="0"/>
                  </a:lnTo>
                  <a:lnTo>
                    <a:pt x="4827773" y="204112"/>
                  </a:lnTo>
                  <a:lnTo>
                    <a:pt x="0" y="204112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27773" cy="251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Open Sans Extra Bold"/>
                </a:rPr>
                <a:t>La France par rapport aux autres pays de l'UE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3641" y="1057105"/>
            <a:ext cx="8167377" cy="3713822"/>
          </a:xfrm>
          <a:custGeom>
            <a:avLst/>
            <a:gdLst/>
            <a:ahLst/>
            <a:cxnLst/>
            <a:rect r="r" b="b" t="t" l="l"/>
            <a:pathLst>
              <a:path h="3713822" w="8167377">
                <a:moveTo>
                  <a:pt x="0" y="0"/>
                </a:moveTo>
                <a:lnTo>
                  <a:pt x="8167377" y="0"/>
                </a:lnTo>
                <a:lnTo>
                  <a:pt x="8167377" y="3713822"/>
                </a:lnTo>
                <a:lnTo>
                  <a:pt x="0" y="3713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8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18183" y="1057105"/>
            <a:ext cx="8267167" cy="3713822"/>
          </a:xfrm>
          <a:custGeom>
            <a:avLst/>
            <a:gdLst/>
            <a:ahLst/>
            <a:cxnLst/>
            <a:rect r="r" b="b" t="t" l="l"/>
            <a:pathLst>
              <a:path h="3713822" w="8267167">
                <a:moveTo>
                  <a:pt x="0" y="0"/>
                </a:moveTo>
                <a:lnTo>
                  <a:pt x="8267167" y="0"/>
                </a:lnTo>
                <a:lnTo>
                  <a:pt x="8267167" y="3713822"/>
                </a:lnTo>
                <a:lnTo>
                  <a:pt x="0" y="3713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67880" y="528938"/>
            <a:ext cx="5509791" cy="9287555"/>
          </a:xfrm>
          <a:custGeom>
            <a:avLst/>
            <a:gdLst/>
            <a:ahLst/>
            <a:cxnLst/>
            <a:rect r="r" b="b" t="t" l="l"/>
            <a:pathLst>
              <a:path h="9287555" w="5509791">
                <a:moveTo>
                  <a:pt x="0" y="0"/>
                </a:moveTo>
                <a:lnTo>
                  <a:pt x="5509790" y="0"/>
                </a:lnTo>
                <a:lnTo>
                  <a:pt x="5509790" y="9287555"/>
                </a:lnTo>
                <a:lnTo>
                  <a:pt x="0" y="9287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282" t="0" r="-34282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785350" y="9555693"/>
            <a:ext cx="340223" cy="52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81"/>
              </a:lnSpc>
            </a:pPr>
            <a:r>
              <a:rPr lang="en-US" sz="3058" spc="61">
                <a:solidFill>
                  <a:srgbClr val="192954"/>
                </a:solidFill>
                <a:latin typeface="Aileron Regular Bold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3641" y="9555693"/>
            <a:ext cx="11737874" cy="46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US" sz="2714" spc="54">
                <a:solidFill>
                  <a:srgbClr val="000000"/>
                </a:solidFill>
                <a:latin typeface="Aileron Regular"/>
              </a:rPr>
              <a:t>M1 Informatique Médical : GUNDUZ Maxime, M’PEMBELLA Dieuleveut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5115565"/>
            <a:ext cx="9122775" cy="264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Pays avec le plus de cas : </a:t>
            </a:r>
            <a:r>
              <a:rPr lang="en-US" sz="3000">
                <a:solidFill>
                  <a:srgbClr val="000000"/>
                </a:solidFill>
                <a:latin typeface="Open Sans Bold"/>
              </a:rPr>
              <a:t>France</a:t>
            </a:r>
          </a:p>
          <a:p>
            <a:pPr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Pays avec le moins de cas : </a:t>
            </a:r>
            <a:r>
              <a:rPr lang="en-US" sz="3000">
                <a:solidFill>
                  <a:srgbClr val="000000"/>
                </a:solidFill>
                <a:latin typeface="Open Sans Bold"/>
              </a:rPr>
              <a:t>L’île de Malte</a:t>
            </a:r>
          </a:p>
          <a:p>
            <a:pPr>
              <a:lnSpc>
                <a:spcPts val="4200"/>
              </a:lnSpc>
            </a:pPr>
          </a:p>
          <a:p>
            <a:pPr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Pays avec le plus de décès : </a:t>
            </a:r>
            <a:r>
              <a:rPr lang="en-US" sz="3000">
                <a:solidFill>
                  <a:srgbClr val="000000"/>
                </a:solidFill>
                <a:latin typeface="Open Sans Bold"/>
              </a:rPr>
              <a:t>Italie</a:t>
            </a:r>
          </a:p>
          <a:p>
            <a:pPr marL="647711" indent="-323856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Pays avec le moins de décès :  </a:t>
            </a:r>
            <a:r>
              <a:rPr lang="en-US" sz="3000">
                <a:solidFill>
                  <a:srgbClr val="000000"/>
                </a:solidFill>
                <a:latin typeface="Open Sans Bold"/>
              </a:rPr>
              <a:t>L’île de Chypre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5115565"/>
            <a:ext cx="9122775" cy="264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Mois avec le plus de cas : </a:t>
            </a:r>
            <a:r>
              <a:rPr lang="en-US" sz="3000">
                <a:solidFill>
                  <a:srgbClr val="000000"/>
                </a:solidFill>
                <a:latin typeface="Open Sans Bold"/>
              </a:rPr>
              <a:t>Novembre</a:t>
            </a:r>
          </a:p>
          <a:p>
            <a:pPr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Mois avec le moins de cas : </a:t>
            </a:r>
            <a:r>
              <a:rPr lang="en-US" sz="3000">
                <a:solidFill>
                  <a:srgbClr val="000000"/>
                </a:solidFill>
                <a:latin typeface="Open Sans Bold"/>
              </a:rPr>
              <a:t>Janvier</a:t>
            </a:r>
          </a:p>
          <a:p>
            <a:pPr>
              <a:lnSpc>
                <a:spcPts val="4200"/>
              </a:lnSpc>
            </a:pPr>
          </a:p>
          <a:p>
            <a:pPr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Mois avec le plus de décès : </a:t>
            </a:r>
            <a:r>
              <a:rPr lang="en-US" sz="3000">
                <a:solidFill>
                  <a:srgbClr val="000000"/>
                </a:solidFill>
                <a:latin typeface="Open Sans Bold"/>
              </a:rPr>
              <a:t>Avril</a:t>
            </a:r>
          </a:p>
          <a:p>
            <a:pPr marL="647711" indent="-323856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Mois avec le moins de décès : </a:t>
            </a:r>
            <a:r>
              <a:rPr lang="en-US" sz="3000">
                <a:solidFill>
                  <a:srgbClr val="000000"/>
                </a:solidFill>
                <a:latin typeface="Open Sans Bold"/>
              </a:rPr>
              <a:t>Janvier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450" y="-4958"/>
            <a:ext cx="18330450" cy="774987"/>
            <a:chOff x="0" y="0"/>
            <a:chExt cx="4827773" cy="2041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7773" cy="204112"/>
            </a:xfrm>
            <a:custGeom>
              <a:avLst/>
              <a:gdLst/>
              <a:ahLst/>
              <a:cxnLst/>
              <a:rect r="r" b="b" t="t" l="l"/>
              <a:pathLst>
                <a:path h="204112" w="4827773">
                  <a:moveTo>
                    <a:pt x="0" y="0"/>
                  </a:moveTo>
                  <a:lnTo>
                    <a:pt x="4827773" y="0"/>
                  </a:lnTo>
                  <a:lnTo>
                    <a:pt x="4827773" y="204112"/>
                  </a:lnTo>
                  <a:lnTo>
                    <a:pt x="0" y="204112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27773" cy="251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Open Sans Extra Bold"/>
                </a:rPr>
                <a:t>Evolution du nombre de cas de Covid−19 par mois en 2020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75828" y="930188"/>
            <a:ext cx="12893893" cy="8426624"/>
          </a:xfrm>
          <a:custGeom>
            <a:avLst/>
            <a:gdLst/>
            <a:ahLst/>
            <a:cxnLst/>
            <a:rect r="r" b="b" t="t" l="l"/>
            <a:pathLst>
              <a:path h="8426624" w="12893893">
                <a:moveTo>
                  <a:pt x="0" y="0"/>
                </a:moveTo>
                <a:lnTo>
                  <a:pt x="12893894" y="0"/>
                </a:lnTo>
                <a:lnTo>
                  <a:pt x="12893894" y="8426624"/>
                </a:lnTo>
                <a:lnTo>
                  <a:pt x="0" y="842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71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85350" y="9555693"/>
            <a:ext cx="340223" cy="52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81"/>
              </a:lnSpc>
            </a:pPr>
            <a:r>
              <a:rPr lang="en-US" sz="3058" spc="61">
                <a:solidFill>
                  <a:srgbClr val="192954"/>
                </a:solidFill>
                <a:latin typeface="Aileron Regular Bold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3641" y="9555693"/>
            <a:ext cx="11737874" cy="46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US" sz="2714" spc="54">
                <a:solidFill>
                  <a:srgbClr val="000000"/>
                </a:solidFill>
                <a:latin typeface="Aileron Regular"/>
              </a:rPr>
              <a:t>M1 Informatique Médical : GUNDUZ Maxime, M’PEMBELLA Dieuleveut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450" y="-4958"/>
            <a:ext cx="18330450" cy="774987"/>
            <a:chOff x="0" y="0"/>
            <a:chExt cx="4827773" cy="2041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7773" cy="204112"/>
            </a:xfrm>
            <a:custGeom>
              <a:avLst/>
              <a:gdLst/>
              <a:ahLst/>
              <a:cxnLst/>
              <a:rect r="r" b="b" t="t" l="l"/>
              <a:pathLst>
                <a:path h="204112" w="4827773">
                  <a:moveTo>
                    <a:pt x="0" y="0"/>
                  </a:moveTo>
                  <a:lnTo>
                    <a:pt x="4827773" y="0"/>
                  </a:lnTo>
                  <a:lnTo>
                    <a:pt x="4827773" y="204112"/>
                  </a:lnTo>
                  <a:lnTo>
                    <a:pt x="0" y="204112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27773" cy="251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Open Sans Extra Bold"/>
                </a:rPr>
                <a:t>Evolution du nombre de décès liés au Covid−19 par mois en 2020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53613" y="850613"/>
            <a:ext cx="13138324" cy="8585774"/>
          </a:xfrm>
          <a:custGeom>
            <a:avLst/>
            <a:gdLst/>
            <a:ahLst/>
            <a:cxnLst/>
            <a:rect r="r" b="b" t="t" l="l"/>
            <a:pathLst>
              <a:path h="8585774" w="13138324">
                <a:moveTo>
                  <a:pt x="0" y="0"/>
                </a:moveTo>
                <a:lnTo>
                  <a:pt x="13138324" y="0"/>
                </a:lnTo>
                <a:lnTo>
                  <a:pt x="13138324" y="8585774"/>
                </a:lnTo>
                <a:lnTo>
                  <a:pt x="0" y="858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9" r="-3827" b="-38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85350" y="9555693"/>
            <a:ext cx="340223" cy="52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81"/>
              </a:lnSpc>
            </a:pPr>
            <a:r>
              <a:rPr lang="en-US" sz="3058" spc="61">
                <a:solidFill>
                  <a:srgbClr val="192954"/>
                </a:solidFill>
                <a:latin typeface="Aileron Regular Bold"/>
              </a:rPr>
              <a:t>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3641" y="9555693"/>
            <a:ext cx="11737874" cy="46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US" sz="2714" spc="54">
                <a:solidFill>
                  <a:srgbClr val="000000"/>
                </a:solidFill>
                <a:latin typeface="Aileron Regular"/>
              </a:rPr>
              <a:t>M1 Informatique Médical : GUNDUZ Maxime, M’PEMBELLA Dieuleveut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450" y="-4958"/>
            <a:ext cx="18330450" cy="774987"/>
            <a:chOff x="0" y="0"/>
            <a:chExt cx="4827773" cy="2041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7773" cy="204112"/>
            </a:xfrm>
            <a:custGeom>
              <a:avLst/>
              <a:gdLst/>
              <a:ahLst/>
              <a:cxnLst/>
              <a:rect r="r" b="b" t="t" l="l"/>
              <a:pathLst>
                <a:path h="204112" w="4827773">
                  <a:moveTo>
                    <a:pt x="0" y="0"/>
                  </a:moveTo>
                  <a:lnTo>
                    <a:pt x="4827773" y="0"/>
                  </a:lnTo>
                  <a:lnTo>
                    <a:pt x="4827773" y="204112"/>
                  </a:lnTo>
                  <a:lnTo>
                    <a:pt x="0" y="204112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27773" cy="251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Open Sans Extra Bold"/>
                </a:rPr>
                <a:t>Evolution du rapport nombre de décès/nombre de cas de Covid−19 par mois en 2020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49501" y="899365"/>
            <a:ext cx="13188997" cy="8584143"/>
          </a:xfrm>
          <a:custGeom>
            <a:avLst/>
            <a:gdLst/>
            <a:ahLst/>
            <a:cxnLst/>
            <a:rect r="r" b="b" t="t" l="l"/>
            <a:pathLst>
              <a:path h="8584143" w="13188997">
                <a:moveTo>
                  <a:pt x="0" y="0"/>
                </a:moveTo>
                <a:lnTo>
                  <a:pt x="13188998" y="0"/>
                </a:lnTo>
                <a:lnTo>
                  <a:pt x="13188998" y="8584143"/>
                </a:lnTo>
                <a:lnTo>
                  <a:pt x="0" y="8584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85350" y="9555693"/>
            <a:ext cx="340223" cy="52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81"/>
              </a:lnSpc>
            </a:pPr>
            <a:r>
              <a:rPr lang="en-US" sz="3058" spc="61">
                <a:solidFill>
                  <a:srgbClr val="192954"/>
                </a:solidFill>
                <a:latin typeface="Aileron Regular Bold"/>
              </a:rPr>
              <a:t>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3641" y="9555693"/>
            <a:ext cx="11737874" cy="46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US" sz="2714" spc="54">
                <a:solidFill>
                  <a:srgbClr val="000000"/>
                </a:solidFill>
                <a:latin typeface="Aileron Regular"/>
              </a:rPr>
              <a:t>M1 Informatique Médical : GUNDUZ Maxime, M’PEMBELLA Dieuleveut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DAF2fmk_ooM</dc:identifier>
  <dcterms:modified xsi:type="dcterms:W3CDTF">2011-08-01T06:04:30Z</dcterms:modified>
  <cp:revision>1</cp:revision>
  <dc:title>Covid-Slide</dc:title>
</cp:coreProperties>
</file>